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9128F2B-48BF-49F1-9F81-9D797253E60F}">
  <a:tblStyle styleId="{19128F2B-48BF-49F1-9F81-9D797253E60F}" styleName="Table_0">
    <a:wholeTbl>
      <a:tcTxStyle b="off" i="off">
        <a:font>
          <a:latin typeface="Candara"/>
          <a:ea typeface="Candara"/>
          <a:cs typeface="Candar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7"/>
          </a:solidFill>
        </a:fill>
      </a:tcStyle>
    </a:wholeTbl>
    <a:band1H>
      <a:tcTxStyle/>
      <a:tcStyle>
        <a:tcBdr/>
        <a:fill>
          <a:solidFill>
            <a:srgbClr val="CED8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D8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ndara"/>
          <a:ea typeface="Candara"/>
          <a:cs typeface="Candara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Candara"/>
          <a:ea typeface="Candara"/>
          <a:cs typeface="Candara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Candara"/>
          <a:ea typeface="Candara"/>
          <a:cs typeface="Candar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ndara"/>
          <a:ea typeface="Candara"/>
          <a:cs typeface="Candar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3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4778D-E197-4FA0-BFF1-1D3EA4C122CF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8CA5B-757D-44B2-B80B-AFB73EC3A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211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/>
              <a:t>Pembacaan tuberculin test: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/>
              <a:t>Reading of 0 – 4 mm shows it is a negative result, this means the diagnosis is unlikely to be diagnose.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/>
              <a:t>Reading of 5 – 9mm shows it the result is indeterminate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/>
              <a:t>A reading of 10 – 14 mm is suggestive that the affected person may be positive for Tuberculosis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/>
              <a:t>A reading of more than 15 mm is positive of TB</a:t>
            </a:r>
            <a:endParaRPr/>
          </a:p>
        </p:txBody>
      </p:sp>
      <p:sp>
        <p:nvSpPr>
          <p:cNvPr id="202" name="Google Shape;20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" name="Google Shape;24;p2"/>
          <p:cNvGrpSpPr/>
          <p:nvPr/>
        </p:nvGrpSpPr>
        <p:grpSpPr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25" name="Google Shape;25;p2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30;p2"/>
          <p:cNvSpPr txBox="1"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  <a:defRPr sz="44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"/>
          <p:cNvSpPr txBox="1"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lvl="1" algn="ctr">
              <a:spcBef>
                <a:spcPts val="44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2"/>
          <p:cNvSpPr txBox="1">
            <a:spLocks noGrp="1"/>
          </p:cNvSpPr>
          <p:nvPr>
            <p:ph type="dt" idx="10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"/>
          <p:cNvSpPr txBox="1">
            <a:spLocks noGrp="1"/>
          </p:cNvSpPr>
          <p:nvPr>
            <p:ph type="ftr" idx="11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"/>
          <p:cNvSpPr txBox="1">
            <a:spLocks noGrp="1"/>
          </p:cNvSpPr>
          <p:nvPr>
            <p:ph type="sldNum" idx="12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dt" idx="10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"/>
          <p:cNvSpPr txBox="1">
            <a:spLocks noGrp="1"/>
          </p:cNvSpPr>
          <p:nvPr>
            <p:ph type="ftr" idx="11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"/>
          <p:cNvSpPr txBox="1">
            <a:spLocks noGrp="1"/>
          </p:cNvSpPr>
          <p:nvPr>
            <p:ph type="sldNum" idx="12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body" idx="1"/>
          </p:nvPr>
        </p:nvSpPr>
        <p:spPr>
          <a:xfrm>
            <a:off x="676655" y="2009394"/>
            <a:ext cx="3822192" cy="258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marL="2743200" lvl="5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body" idx="2"/>
          </p:nvPr>
        </p:nvSpPr>
        <p:spPr>
          <a:xfrm>
            <a:off x="4645152" y="2009394"/>
            <a:ext cx="3822192" cy="258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marL="2743200" lvl="5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"/>
          <p:cNvSpPr txBox="1"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marL="2743200" lvl="5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dt" idx="10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ftr" idx="11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sldNum" idx="12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" name="Google Shape;50;p5"/>
          <p:cNvGrpSpPr/>
          <p:nvPr/>
        </p:nvGrpSpPr>
        <p:grpSpPr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51" name="Google Shape;51;p5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5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5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" name="Google Shape;56;p5"/>
          <p:cNvSpPr txBox="1">
            <a:spLocks noGrp="1"/>
          </p:cNvSpPr>
          <p:nvPr>
            <p:ph type="title"/>
          </p:nvPr>
        </p:nvSpPr>
        <p:spPr>
          <a:xfrm>
            <a:off x="4874156" y="254000"/>
            <a:ext cx="3812645" cy="1822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sz="2800" b="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body" idx="1"/>
          </p:nvPr>
        </p:nvSpPr>
        <p:spPr>
          <a:xfrm>
            <a:off x="4868334" y="2089150"/>
            <a:ext cx="3818467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dt" idx="10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ftr" idx="11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ldNum" idx="12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  <p:sp>
        <p:nvSpPr>
          <p:cNvPr id="61" name="Google Shape;61;p5"/>
          <p:cNvSpPr>
            <a:spLocks noGrp="1"/>
          </p:cNvSpPr>
          <p:nvPr>
            <p:ph type="pic" idx="2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stA="30000" endPos="30000" dist="5000" dir="5400000" sy="-100000" algn="bl" rotWithShape="0"/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"/>
          <p:cNvSpPr/>
          <p:nvPr/>
        </p:nvSpPr>
        <p:spPr>
          <a:xfrm>
            <a:off x="228600" y="171450"/>
            <a:ext cx="8695944" cy="3552444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6"/>
          <p:cNvSpPr/>
          <p:nvPr/>
        </p:nvSpPr>
        <p:spPr>
          <a:xfrm>
            <a:off x="6047439" y="3152694"/>
            <a:ext cx="2876429" cy="535520"/>
          </a:xfrm>
          <a:custGeom>
            <a:avLst/>
            <a:gdLst/>
            <a:ahLst/>
            <a:cxnLst/>
            <a:rect l="l" t="t" r="r" b="b"/>
            <a:pathLst>
              <a:path w="2706" h="640" extrusionOk="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lt2">
              <a:alpha val="28627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6"/>
          <p:cNvSpPr/>
          <p:nvPr/>
        </p:nvSpPr>
        <p:spPr>
          <a:xfrm>
            <a:off x="2619320" y="3056467"/>
            <a:ext cx="5544515" cy="637604"/>
          </a:xfrm>
          <a:custGeom>
            <a:avLst/>
            <a:gdLst/>
            <a:ahLst/>
            <a:cxnLst/>
            <a:rect l="l" t="t" r="r" b="b"/>
            <a:pathLst>
              <a:path w="5216" h="762" extrusionOk="0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lt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6"/>
          <p:cNvSpPr/>
          <p:nvPr/>
        </p:nvSpPr>
        <p:spPr>
          <a:xfrm>
            <a:off x="2828728" y="3065672"/>
            <a:ext cx="5467980" cy="580704"/>
          </a:xfrm>
          <a:custGeom>
            <a:avLst/>
            <a:gdLst/>
            <a:ahLst/>
            <a:cxnLst/>
            <a:rect l="l" t="t" r="r" b="b"/>
            <a:pathLst>
              <a:path w="5144" h="694" extrusionOk="0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6"/>
          <p:cNvSpPr/>
          <p:nvPr/>
        </p:nvSpPr>
        <p:spPr>
          <a:xfrm>
            <a:off x="5609489" y="3055631"/>
            <a:ext cx="3308000" cy="488662"/>
          </a:xfrm>
          <a:custGeom>
            <a:avLst/>
            <a:gdLst/>
            <a:ahLst/>
            <a:cxnLst/>
            <a:rect l="l" t="t" r="r" b="b"/>
            <a:pathLst>
              <a:path w="3112" h="584" extrusionOk="0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211665" y="3043916"/>
            <a:ext cx="8723376" cy="997406"/>
          </a:xfrm>
          <a:custGeom>
            <a:avLst/>
            <a:gdLst/>
            <a:ahLst/>
            <a:cxnLst/>
            <a:rect l="l" t="t" r="r" b="b"/>
            <a:pathLst>
              <a:path w="8196" h="1192" extrusionOk="0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6"/>
          <p:cNvSpPr txBox="1"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"/>
          <p:cNvSpPr txBox="1">
            <a:spLocks noGrp="1"/>
          </p:cNvSpPr>
          <p:nvPr>
            <p:ph type="body" idx="1"/>
          </p:nvPr>
        </p:nvSpPr>
        <p:spPr>
          <a:xfrm>
            <a:off x="1367365" y="1078086"/>
            <a:ext cx="6417734" cy="704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6"/>
          <p:cNvSpPr txBox="1">
            <a:spLocks noGrp="1"/>
          </p:cNvSpPr>
          <p:nvPr>
            <p:ph type="dt" idx="10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ftr" idx="11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"/>
          <p:cNvSpPr txBox="1">
            <a:spLocks noGrp="1"/>
          </p:cNvSpPr>
          <p:nvPr>
            <p:ph type="sldNum" idx="12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7" name="Google Shape;77;p7"/>
          <p:cNvSpPr txBox="1">
            <a:spLocks noGrp="1"/>
          </p:cNvSpPr>
          <p:nvPr>
            <p:ph type="body" idx="2"/>
          </p:nvPr>
        </p:nvSpPr>
        <p:spPr>
          <a:xfrm>
            <a:off x="677333" y="2571751"/>
            <a:ext cx="3820055" cy="2022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SzPts val="2000"/>
              <a:buChar char="*"/>
              <a:defRPr sz="20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 sz="1800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SzPts val="1600"/>
              <a:buChar char="*"/>
              <a:defRPr sz="1600"/>
            </a:lvl3pPr>
            <a:lvl4pPr marL="1828800" lvl="3" indent="-3175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4pPr>
            <a:lvl5pPr marL="2286000" lvl="4" indent="-3175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5pPr>
            <a:lvl6pPr marL="2743200" lvl="5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6pPr>
            <a:lvl7pPr marL="3200400" lvl="6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8pPr>
            <a:lvl9pPr marL="4114800" lvl="8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>
            <a:endParaRPr/>
          </a:p>
        </p:txBody>
      </p:sp>
      <p:sp>
        <p:nvSpPr>
          <p:cNvPr id="78" name="Google Shape;78;p7"/>
          <p:cNvSpPr txBox="1">
            <a:spLocks noGrp="1"/>
          </p:cNvSpPr>
          <p:nvPr>
            <p:ph type="body" idx="3"/>
          </p:nvPr>
        </p:nvSpPr>
        <p:spPr>
          <a:xfrm>
            <a:off x="4648200" y="2008585"/>
            <a:ext cx="3822192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0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body" idx="4"/>
          </p:nvPr>
        </p:nvSpPr>
        <p:spPr>
          <a:xfrm>
            <a:off x="4645025" y="2571751"/>
            <a:ext cx="3822192" cy="2022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SzPts val="2000"/>
              <a:buChar char="*"/>
              <a:defRPr sz="20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 sz="1800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SzPts val="1600"/>
              <a:buChar char="*"/>
              <a:defRPr sz="1600"/>
            </a:lvl3pPr>
            <a:lvl4pPr marL="1828800" lvl="3" indent="-3175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4pPr>
            <a:lvl5pPr marL="2286000" lvl="4" indent="-3175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5pPr>
            <a:lvl6pPr marL="2743200" lvl="5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6pPr>
            <a:lvl7pPr marL="3200400" lvl="6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8pPr>
            <a:lvl9pPr marL="4114800" lvl="8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dt" idx="10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ftr" idx="11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sldNum" idx="12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8"/>
          <p:cNvSpPr txBox="1">
            <a:spLocks noGrp="1"/>
          </p:cNvSpPr>
          <p:nvPr>
            <p:ph type="dt" idx="10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8"/>
          <p:cNvSpPr txBox="1">
            <a:spLocks noGrp="1"/>
          </p:cNvSpPr>
          <p:nvPr>
            <p:ph type="ftr" idx="11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8"/>
          <p:cNvSpPr txBox="1">
            <a:spLocks noGrp="1"/>
          </p:cNvSpPr>
          <p:nvPr>
            <p:ph type="sldNum" idx="12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p9"/>
          <p:cNvGrpSpPr/>
          <p:nvPr/>
        </p:nvGrpSpPr>
        <p:grpSpPr>
          <a:xfrm>
            <a:off x="211665" y="535643"/>
            <a:ext cx="8723376" cy="997406"/>
            <a:chOff x="-3905251" y="4294188"/>
            <a:chExt cx="13027839" cy="1892300"/>
          </a:xfrm>
        </p:grpSpPr>
        <p:sp>
          <p:nvSpPr>
            <p:cNvPr id="91" name="Google Shape;91;p9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9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9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-3905251" y="4294188"/>
              <a:ext cx="13027839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9"/>
          <p:cNvSpPr txBox="1">
            <a:spLocks noGrp="1"/>
          </p:cNvSpPr>
          <p:nvPr>
            <p:ph type="dt" idx="10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ftr" idx="11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0"/>
          <p:cNvSpPr txBox="1">
            <a:spLocks noGrp="1"/>
          </p:cNvSpPr>
          <p:nvPr>
            <p:ph type="dt" idx="10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0"/>
          <p:cNvSpPr txBox="1">
            <a:spLocks noGrp="1"/>
          </p:cNvSpPr>
          <p:nvPr>
            <p:ph type="ftr" idx="11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0"/>
          <p:cNvSpPr txBox="1">
            <a:spLocks noGrp="1"/>
          </p:cNvSpPr>
          <p:nvPr>
            <p:ph type="sldNum" idx="12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body" idx="1"/>
          </p:nvPr>
        </p:nvSpPr>
        <p:spPr>
          <a:xfrm>
            <a:off x="914400" y="2686050"/>
            <a:ext cx="3352800" cy="1428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grpSp>
        <p:nvGrpSpPr>
          <p:cNvPr id="105" name="Google Shape;105;p10"/>
          <p:cNvGrpSpPr/>
          <p:nvPr/>
        </p:nvGrpSpPr>
        <p:grpSpPr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106" name="Google Shape;106;p10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0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0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0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0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Google Shape;111;p10"/>
          <p:cNvSpPr txBox="1"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32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0"/>
          <p:cNvSpPr txBox="1">
            <a:spLocks noGrp="1"/>
          </p:cNvSpPr>
          <p:nvPr>
            <p:ph type="body" idx="2"/>
          </p:nvPr>
        </p:nvSpPr>
        <p:spPr>
          <a:xfrm>
            <a:off x="4651962" y="1371600"/>
            <a:ext cx="3904076" cy="28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6830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Char char="*"/>
              <a:defRPr sz="2200">
                <a:solidFill>
                  <a:schemeClr val="dk2"/>
                </a:solidFill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*"/>
              <a:defRPr sz="2000">
                <a:solidFill>
                  <a:schemeClr val="dk2"/>
                </a:solidFill>
              </a:defRPr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*"/>
              <a:defRPr sz="1800">
                <a:solidFill>
                  <a:schemeClr val="dk2"/>
                </a:solidFill>
              </a:defRPr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*"/>
              <a:defRPr sz="1600">
                <a:solidFill>
                  <a:schemeClr val="dk2"/>
                </a:solidFill>
              </a:defRPr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*"/>
              <a:defRPr sz="1600">
                <a:solidFill>
                  <a:schemeClr val="dk2"/>
                </a:solidFill>
              </a:defRPr>
            </a:lvl5pPr>
            <a:lvl6pPr marL="2743200" lvl="5" indent="-3556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6pPr>
            <a:lvl7pPr marL="3200400" lvl="6" indent="-3556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8pPr>
            <a:lvl9pPr marL="4114800" lvl="8" indent="-3556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1"/>
          <p:cNvSpPr txBox="1">
            <a:spLocks noGrp="1"/>
          </p:cNvSpPr>
          <p:nvPr>
            <p:ph type="body" idx="1"/>
          </p:nvPr>
        </p:nvSpPr>
        <p:spPr>
          <a:xfrm rot="5400000">
            <a:off x="3282223" y="-403555"/>
            <a:ext cx="2588022" cy="7408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*"/>
              <a:defRPr/>
            </a:lvl1pPr>
            <a:lvl2pPr marL="914400" lvl="1" indent="-368300" algn="l">
              <a:spcBef>
                <a:spcPts val="440"/>
              </a:spcBef>
              <a:spcAft>
                <a:spcPts val="0"/>
              </a:spcAft>
              <a:buSzPts val="2200"/>
              <a:buChar char="*"/>
              <a:defRPr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*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*"/>
              <a:defRPr/>
            </a:lvl5pPr>
            <a:lvl6pPr marL="2743200" lvl="5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116" name="Google Shape;116;p11"/>
          <p:cNvSpPr txBox="1">
            <a:spLocks noGrp="1"/>
          </p:cNvSpPr>
          <p:nvPr>
            <p:ph type="dt" idx="10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1"/>
          <p:cNvSpPr txBox="1">
            <a:spLocks noGrp="1"/>
          </p:cNvSpPr>
          <p:nvPr>
            <p:ph type="ftr" idx="11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1"/>
          <p:cNvSpPr txBox="1">
            <a:spLocks noGrp="1"/>
          </p:cNvSpPr>
          <p:nvPr>
            <p:ph type="sldNum" idx="12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2"/>
          <p:cNvSpPr txBox="1">
            <a:spLocks noGrp="1"/>
          </p:cNvSpPr>
          <p:nvPr>
            <p:ph type="dt" idx="10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2"/>
          <p:cNvSpPr txBox="1">
            <a:spLocks noGrp="1"/>
          </p:cNvSpPr>
          <p:nvPr>
            <p:ph type="ftr" idx="11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  <p:grpSp>
        <p:nvGrpSpPr>
          <p:cNvPr id="124" name="Google Shape;124;p12"/>
          <p:cNvGrpSpPr/>
          <p:nvPr/>
        </p:nvGrpSpPr>
        <p:grpSpPr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125" name="Google Shape;125;p12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2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2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" name="Google Shape;130;p12"/>
          <p:cNvSpPr txBox="1">
            <a:spLocks noGrp="1"/>
          </p:cNvSpPr>
          <p:nvPr>
            <p:ph type="title"/>
          </p:nvPr>
        </p:nvSpPr>
        <p:spPr>
          <a:xfrm rot="5400000">
            <a:off x="5975350" y="1739900"/>
            <a:ext cx="3365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2"/>
          <p:cNvSpPr txBox="1">
            <a:spLocks noGrp="1"/>
          </p:cNvSpPr>
          <p:nvPr>
            <p:ph type="body" idx="1"/>
          </p:nvPr>
        </p:nvSpPr>
        <p:spPr>
          <a:xfrm rot="5400000">
            <a:off x="1784350" y="-241299"/>
            <a:ext cx="3365501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*"/>
              <a:defRPr/>
            </a:lvl1pPr>
            <a:lvl2pPr marL="914400" lvl="1" indent="-36830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*"/>
              <a:defRPr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*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*"/>
              <a:defRPr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*"/>
              <a:defRPr/>
            </a:lvl5pPr>
            <a:lvl6pPr marL="2743200" lvl="5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228600" y="171450"/>
            <a:ext cx="8695944" cy="1851660"/>
          </a:xfrm>
          <a:prstGeom prst="roundRect">
            <a:avLst>
              <a:gd name="adj" fmla="val 3362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1"/>
          <p:cNvGrpSpPr/>
          <p:nvPr/>
        </p:nvGrpSpPr>
        <p:grpSpPr>
          <a:xfrm>
            <a:off x="211665" y="1259572"/>
            <a:ext cx="8723376" cy="997406"/>
            <a:chOff x="-3905251" y="4294188"/>
            <a:chExt cx="13027839" cy="1892300"/>
          </a:xfrm>
        </p:grpSpPr>
        <p:sp>
          <p:nvSpPr>
            <p:cNvPr id="12" name="Google Shape;12;p1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-3905251" y="4294188"/>
              <a:ext cx="13027839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1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dt" idx="10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1"/>
          <p:cNvSpPr txBox="1">
            <a:spLocks noGrp="1"/>
          </p:cNvSpPr>
          <p:nvPr>
            <p:ph type="ftr" idx="11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1"/>
          <p:cNvSpPr txBox="1">
            <a:spLocks noGrp="1"/>
          </p:cNvSpPr>
          <p:nvPr>
            <p:ph type="sldNum" idx="12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  <p:sp>
        <p:nvSpPr>
          <p:cNvPr id="21" name="Google Shape;21;p1"/>
          <p:cNvSpPr txBox="1"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*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*"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*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*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*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 txBox="1"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</a:pPr>
            <a:r>
              <a:rPr lang="id-ID"/>
              <a:t>INFORMASI DASAR PENYAKIT TUBERKULOSIS (TBC)</a:t>
            </a:r>
            <a:endParaRPr dirty="0"/>
          </a:p>
        </p:txBody>
      </p:sp>
      <p:sp>
        <p:nvSpPr>
          <p:cNvPr id="137" name="Google Shape;137;p13"/>
          <p:cNvSpPr txBox="1"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51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en-US" dirty="0" err="1" smtClean="0"/>
              <a:t>Bareng</a:t>
            </a:r>
            <a:r>
              <a:rPr lang="id-ID" dirty="0" smtClean="0"/>
              <a:t>, </a:t>
            </a:r>
            <a:r>
              <a:rPr lang="en-US" dirty="0" smtClean="0"/>
              <a:t>25</a:t>
            </a:r>
            <a:r>
              <a:rPr lang="en-US" dirty="0" smtClean="0"/>
              <a:t> September 2025</a:t>
            </a:r>
            <a:endParaRPr lang="en-US" dirty="0" smtClean="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en-US" dirty="0" err="1" smtClean="0"/>
              <a:t>Uning</a:t>
            </a:r>
            <a:r>
              <a:rPr lang="en-US" dirty="0" smtClean="0"/>
              <a:t> </a:t>
            </a:r>
            <a:r>
              <a:rPr lang="en-US" dirty="0" err="1" smtClean="0"/>
              <a:t>Aning</a:t>
            </a:r>
            <a:r>
              <a:rPr lang="en-US" dirty="0" smtClean="0"/>
              <a:t> T.A, </a:t>
            </a:r>
            <a:r>
              <a:rPr lang="en-US" dirty="0" err="1" smtClean="0"/>
              <a:t>S.Kep.Ners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ct val="100000"/>
              <a:buChar char="*"/>
            </a:pPr>
            <a:r>
              <a:rPr lang="id-ID" dirty="0"/>
              <a:t>TPU</a:t>
            </a:r>
            <a:endParaRPr dirty="0"/>
          </a:p>
          <a:p>
            <a:pPr marL="271463" lvl="0" indent="0" algn="l" rtl="0">
              <a:spcBef>
                <a:spcPts val="300"/>
              </a:spcBef>
              <a:spcAft>
                <a:spcPts val="0"/>
              </a:spcAft>
              <a:buSzPct val="100000"/>
              <a:buNone/>
            </a:pPr>
            <a:r>
              <a:rPr lang="id-ID" dirty="0"/>
              <a:t>Peserta mampu menjelaskan informasi dasar penyakit TBC</a:t>
            </a:r>
            <a:endParaRPr dirty="0"/>
          </a:p>
          <a:p>
            <a:pPr marL="274320" lvl="0" indent="-274320" algn="l" rtl="0">
              <a:spcBef>
                <a:spcPts val="300"/>
              </a:spcBef>
              <a:spcAft>
                <a:spcPts val="0"/>
              </a:spcAft>
              <a:buSzPct val="100000"/>
              <a:buChar char="*"/>
            </a:pPr>
            <a:r>
              <a:rPr lang="id-ID" dirty="0"/>
              <a:t>TPK</a:t>
            </a:r>
            <a:endParaRPr dirty="0"/>
          </a:p>
          <a:p>
            <a:pPr marL="271463" lvl="0" indent="0" algn="l" rtl="0">
              <a:spcBef>
                <a:spcPts val="300"/>
              </a:spcBef>
              <a:spcAft>
                <a:spcPts val="0"/>
              </a:spcAft>
              <a:buSzPct val="100000"/>
              <a:buNone/>
            </a:pPr>
            <a:r>
              <a:rPr lang="id-ID" dirty="0"/>
              <a:t>Peserta mampu menjelaskan:</a:t>
            </a:r>
            <a:endParaRPr dirty="0"/>
          </a:p>
          <a:p>
            <a:pPr marL="728663" lvl="0" indent="-457200" algn="l" rtl="0">
              <a:spcBef>
                <a:spcPts val="30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id-ID" dirty="0"/>
              <a:t>Gejala-gejala TBC</a:t>
            </a:r>
            <a:endParaRPr dirty="0"/>
          </a:p>
          <a:p>
            <a:pPr marL="728663" lvl="0" indent="-457200" algn="l" rtl="0">
              <a:spcBef>
                <a:spcPts val="30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id-ID" dirty="0"/>
              <a:t>Cara penularan TBC</a:t>
            </a:r>
            <a:endParaRPr dirty="0"/>
          </a:p>
          <a:p>
            <a:pPr marL="728663" lvl="0" indent="-457200" algn="l" rtl="0">
              <a:spcBef>
                <a:spcPts val="30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id-ID" dirty="0"/>
              <a:t>Jenis pemeriksaan TBC</a:t>
            </a:r>
            <a:endParaRPr dirty="0"/>
          </a:p>
          <a:p>
            <a:pPr marL="728663" lvl="0" indent="-457200" algn="l" rtl="0">
              <a:spcBef>
                <a:spcPts val="30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id-ID" dirty="0"/>
              <a:t>Tatalaksana pasien TBC</a:t>
            </a:r>
            <a:endParaRPr dirty="0"/>
          </a:p>
          <a:p>
            <a:pPr marL="728663" lvl="0" indent="-457200" algn="l" rtl="0">
              <a:spcBef>
                <a:spcPts val="30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id-ID" dirty="0"/>
              <a:t>Penyakit komorbid TBC</a:t>
            </a:r>
            <a:endParaRPr dirty="0"/>
          </a:p>
          <a:p>
            <a:pPr marL="728663" lvl="0" indent="-457200" algn="l" rtl="0">
              <a:spcBef>
                <a:spcPts val="30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id-ID" dirty="0"/>
              <a:t>Pencegahan penularan TBC</a:t>
            </a:r>
            <a:endParaRPr dirty="0"/>
          </a:p>
        </p:txBody>
      </p:sp>
      <p:sp>
        <p:nvSpPr>
          <p:cNvPr id="150" name="Google Shape;150;p15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TUJUAN PEMBELAJARAN</a:t>
            </a:r>
            <a:endParaRPr/>
          </a:p>
        </p:txBody>
      </p:sp>
      <p:pic>
        <p:nvPicPr>
          <p:cNvPr id="151" name="Google Shape;15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41026" y="2670464"/>
            <a:ext cx="2774373" cy="1806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>
            <a:spLocks noGrp="1"/>
          </p:cNvSpPr>
          <p:nvPr>
            <p:ph type="body" idx="1"/>
          </p:nvPr>
        </p:nvSpPr>
        <p:spPr>
          <a:xfrm>
            <a:off x="872069" y="2006600"/>
            <a:ext cx="5604932" cy="258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ct val="100000"/>
              <a:buChar char="*"/>
            </a:pPr>
            <a:r>
              <a:rPr lang="id-ID" dirty="0"/>
              <a:t>Penyakit menular langsung, disebabkan oleh kuman </a:t>
            </a:r>
            <a:r>
              <a:rPr lang="id-ID" i="1" dirty="0"/>
              <a:t>(Mycobacterium tuberculosis)</a:t>
            </a:r>
            <a:endParaRPr dirty="0"/>
          </a:p>
          <a:p>
            <a:pPr marL="576263" lvl="1" indent="-274319" algn="l" rtl="0">
              <a:spcBef>
                <a:spcPts val="407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id-ID" dirty="0"/>
              <a:t>Bukan penyakit keturunan / kutukan /guna-guna.</a:t>
            </a:r>
            <a:endParaRPr dirty="0"/>
          </a:p>
          <a:p>
            <a:pPr marL="274320" lvl="0" indent="-274320" algn="l" rtl="0">
              <a:spcBef>
                <a:spcPts val="444"/>
              </a:spcBef>
              <a:spcAft>
                <a:spcPts val="0"/>
              </a:spcAft>
              <a:buSzPct val="100000"/>
              <a:buChar char="*"/>
            </a:pPr>
            <a:r>
              <a:rPr lang="id-ID" dirty="0"/>
              <a:t>Dapat menyerang siapa saja</a:t>
            </a:r>
            <a:endParaRPr dirty="0"/>
          </a:p>
          <a:p>
            <a:pPr marL="274320" lvl="0" indent="-274320" algn="l" rtl="0">
              <a:spcBef>
                <a:spcPts val="444"/>
              </a:spcBef>
              <a:spcAft>
                <a:spcPts val="0"/>
              </a:spcAft>
              <a:buSzPct val="100000"/>
              <a:buChar char="*"/>
            </a:pPr>
            <a:r>
              <a:rPr lang="id-ID" dirty="0"/>
              <a:t>Bisa disembuhkan</a:t>
            </a:r>
            <a:endParaRPr dirty="0"/>
          </a:p>
          <a:p>
            <a:pPr marL="274320" lvl="0" indent="-274320" algn="l" rtl="0">
              <a:spcBef>
                <a:spcPts val="444"/>
              </a:spcBef>
              <a:spcAft>
                <a:spcPts val="0"/>
              </a:spcAft>
              <a:buSzPct val="100000"/>
              <a:buChar char="*"/>
            </a:pPr>
            <a:r>
              <a:rPr lang="id-ID" dirty="0"/>
              <a:t>Sebagian besar menyerang paru-paru (dapat menyerang tulang,kelenjar, </a:t>
            </a:r>
            <a:r>
              <a:rPr lang="id-ID" dirty="0" smtClean="0"/>
              <a:t>kulit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organ </a:t>
            </a:r>
            <a:r>
              <a:rPr lang="en-US" dirty="0" err="1" smtClean="0"/>
              <a:t>lainnya</a:t>
            </a:r>
            <a:r>
              <a:rPr lang="id-ID" dirty="0" smtClean="0"/>
              <a:t>)</a:t>
            </a:r>
            <a:endParaRPr dirty="0"/>
          </a:p>
          <a:p>
            <a:pPr marL="274320" lvl="0" indent="-133350" algn="l" rtl="0">
              <a:spcBef>
                <a:spcPts val="444"/>
              </a:spcBef>
              <a:spcAft>
                <a:spcPts val="0"/>
              </a:spcAft>
              <a:buSzPct val="100000"/>
              <a:buNone/>
            </a:pPr>
            <a:endParaRPr dirty="0"/>
          </a:p>
          <a:p>
            <a:pPr marL="274320" lvl="0" indent="-133350" algn="l" rtl="0">
              <a:spcBef>
                <a:spcPts val="444"/>
              </a:spcBef>
              <a:spcAft>
                <a:spcPts val="0"/>
              </a:spcAft>
              <a:buSzPct val="100000"/>
              <a:buNone/>
            </a:pPr>
            <a:endParaRPr dirty="0"/>
          </a:p>
          <a:p>
            <a:pPr marL="274320" lvl="0" indent="-133350" algn="l" rtl="0">
              <a:spcBef>
                <a:spcPts val="444"/>
              </a:spcBef>
              <a:spcAft>
                <a:spcPts val="0"/>
              </a:spcAft>
              <a:buSzPct val="100000"/>
              <a:buNone/>
            </a:pPr>
            <a:endParaRPr i="1" dirty="0"/>
          </a:p>
        </p:txBody>
      </p:sp>
      <p:sp>
        <p:nvSpPr>
          <p:cNvPr id="157" name="Google Shape;157;p16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TUBERKULOSIS (TBC)</a:t>
            </a:r>
            <a:endParaRPr/>
          </a:p>
        </p:txBody>
      </p:sp>
      <p:pic>
        <p:nvPicPr>
          <p:cNvPr id="158" name="Google Shape;15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7397" y="2038350"/>
            <a:ext cx="2370137" cy="23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GAMBAR MACAM-MACAM TBC</a:t>
            </a:r>
            <a:endParaRPr/>
          </a:p>
        </p:txBody>
      </p:sp>
      <p:pic>
        <p:nvPicPr>
          <p:cNvPr id="164" name="Google Shape;16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859756"/>
            <a:ext cx="2362200" cy="223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24200" y="1910556"/>
            <a:ext cx="243840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7401" y="1910557"/>
            <a:ext cx="2895600" cy="218519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7"/>
          <p:cNvSpPr txBox="1"/>
          <p:nvPr/>
        </p:nvSpPr>
        <p:spPr>
          <a:xfrm>
            <a:off x="914400" y="4171950"/>
            <a:ext cx="1447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TBC PARU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7"/>
          <p:cNvSpPr txBox="1"/>
          <p:nvPr/>
        </p:nvSpPr>
        <p:spPr>
          <a:xfrm>
            <a:off x="3505200" y="4171950"/>
            <a:ext cx="1447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TBC TULANG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7"/>
          <p:cNvSpPr txBox="1"/>
          <p:nvPr/>
        </p:nvSpPr>
        <p:spPr>
          <a:xfrm>
            <a:off x="6553200" y="4171950"/>
            <a:ext cx="1447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TBC KULIT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id-ID" sz="3200"/>
              <a:t>1. GEJALA  TBC PADA ORANG DEWASA</a:t>
            </a:r>
            <a:endParaRPr sz="3200"/>
          </a:p>
        </p:txBody>
      </p:sp>
      <p:pic>
        <p:nvPicPr>
          <p:cNvPr id="175" name="Google Shape;175;p1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48312"/>
          <a:stretch/>
        </p:blipFill>
        <p:spPr>
          <a:xfrm>
            <a:off x="457200" y="1950663"/>
            <a:ext cx="3276600" cy="2611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8"/>
          <p:cNvPicPr preferRelativeResize="0"/>
          <p:nvPr/>
        </p:nvPicPr>
        <p:blipFill rotWithShape="1">
          <a:blip r:embed="rId4">
            <a:alphaModFix/>
          </a:blip>
          <a:srcRect l="3402" t="1328" r="2479" b="392"/>
          <a:stretch/>
        </p:blipFill>
        <p:spPr>
          <a:xfrm>
            <a:off x="3962400" y="1962151"/>
            <a:ext cx="4724400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9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GEJALA TBC PADA ANAK</a:t>
            </a:r>
            <a:endParaRPr/>
          </a:p>
        </p:txBody>
      </p:sp>
      <p:pic>
        <p:nvPicPr>
          <p:cNvPr id="182" name="Google Shape;182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78188" y="3257550"/>
            <a:ext cx="1729623" cy="144780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83" name="Google Shape;183;p19"/>
          <p:cNvSpPr txBox="1"/>
          <p:nvPr/>
        </p:nvSpPr>
        <p:spPr>
          <a:xfrm>
            <a:off x="2133600" y="3257550"/>
            <a:ext cx="165496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0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Batuk </a:t>
            </a:r>
            <a:r>
              <a:rPr lang="id-ID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(bukan gejala utama)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50" y="1590259"/>
            <a:ext cx="1676400" cy="1377515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85" name="Google Shape;185;p19"/>
          <p:cNvSpPr txBox="1"/>
          <p:nvPr/>
        </p:nvSpPr>
        <p:spPr>
          <a:xfrm>
            <a:off x="2076450" y="1551622"/>
            <a:ext cx="158115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Demam </a:t>
            </a:r>
            <a:r>
              <a:rPr lang="id-ID" sz="18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yang </a:t>
            </a:r>
            <a:r>
              <a:rPr lang="id-ID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tidak jelas penyebab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nya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91000" y="1582052"/>
            <a:ext cx="2209800" cy="1480235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87" name="Google Shape;187;p19"/>
          <p:cNvSpPr txBox="1"/>
          <p:nvPr/>
        </p:nvSpPr>
        <p:spPr>
          <a:xfrm>
            <a:off x="6477000" y="1504950"/>
            <a:ext cx="13716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Berat badan turun / tidak naik dalam dua bulan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91025" y="3183784"/>
            <a:ext cx="2085975" cy="1470969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89" name="Google Shape;189;p19"/>
          <p:cNvSpPr txBox="1"/>
          <p:nvPr/>
        </p:nvSpPr>
        <p:spPr>
          <a:xfrm>
            <a:off x="6553200" y="3181350"/>
            <a:ext cx="158115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Anak lesu, tidak aktif, tidak nafsu makan.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0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2. PENULARAN TBC</a:t>
            </a:r>
            <a:endParaRPr/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2038350"/>
            <a:ext cx="1828800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0"/>
          <p:cNvSpPr txBox="1"/>
          <p:nvPr/>
        </p:nvSpPr>
        <p:spPr>
          <a:xfrm>
            <a:off x="2533650" y="1967210"/>
            <a:ext cx="1733550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388" marR="0" lvl="0" indent="-1793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urier New"/>
              <a:buChar char="o"/>
            </a:pPr>
            <a:r>
              <a:rPr lang="id-ID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Penularan melalui udara.</a:t>
            </a:r>
            <a:endParaRPr/>
          </a:p>
          <a:p>
            <a:pPr marL="179388" marR="0" lvl="0" indent="-1793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urier New"/>
              <a:buChar char="o"/>
            </a:pPr>
            <a:r>
              <a:rPr lang="id-ID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Sumber penularan adalah percikan dahak penderita.</a:t>
            </a:r>
            <a:endParaRPr/>
          </a:p>
          <a:p>
            <a:pPr marL="179388" marR="0" lvl="0" indent="-1793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urier New"/>
              <a:buChar char="o"/>
            </a:pPr>
            <a:r>
              <a:rPr lang="id-ID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Dipengaruhi oleh jumlah kuman, lama kontak dan daya tahan tubuh.</a:t>
            </a:r>
            <a:endParaRPr/>
          </a:p>
          <a:p>
            <a:pPr marL="179388" marR="0" lvl="0" indent="-1793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urier New"/>
              <a:buChar char="o"/>
            </a:pPr>
            <a:r>
              <a:rPr lang="id-ID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Penderita HIV/AIDS, Kencing manis, Usila, Gizi Buruk, Anak lebih rentan terkena TBC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20" descr="Gambar hal 199 a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4648201" y="2027873"/>
            <a:ext cx="1752600" cy="258445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98" name="Google Shape;198;p20"/>
          <p:cNvSpPr txBox="1"/>
          <p:nvPr/>
        </p:nvSpPr>
        <p:spPr>
          <a:xfrm>
            <a:off x="6572250" y="1983879"/>
            <a:ext cx="173355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388" marR="0" lvl="0" indent="-1793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urier New"/>
              <a:buChar char="o"/>
            </a:pPr>
            <a:r>
              <a:rPr lang="id-ID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Kuman bertahan </a:t>
            </a:r>
            <a:r>
              <a:rPr lang="id-ID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dirung</a:t>
            </a:r>
            <a:r>
              <a:rPr lang="en-US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id-ID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 </a:t>
            </a:r>
            <a:r>
              <a:rPr lang="id-ID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gelap dan lembab sampai beberapa bulan.</a:t>
            </a:r>
            <a:endParaRPr dirty="0"/>
          </a:p>
          <a:p>
            <a:pPr marL="179388" marR="0" lvl="0" indent="-1793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urier New"/>
              <a:buChar char="o"/>
            </a:pPr>
            <a:r>
              <a:rPr lang="id-ID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Jumlah kuman yang keluar :</a:t>
            </a:r>
            <a:endParaRPr dirty="0"/>
          </a:p>
          <a:p>
            <a:pPr marL="357188" marR="0" lvl="1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id-ID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Bicara : 0-210</a:t>
            </a:r>
            <a:endParaRPr dirty="0"/>
          </a:p>
          <a:p>
            <a:pPr marL="357188" marR="0" lvl="1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id-ID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Batuk  : 0-3.500</a:t>
            </a:r>
            <a:endParaRPr dirty="0"/>
          </a:p>
          <a:p>
            <a:pPr marL="357188" marR="0" lvl="1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id-ID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Bersin  : 4.500-1 juta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1"/>
          <p:cNvSpPr txBox="1"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12192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205" name="Google Shape;205;p21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3. PEMERIKSAAN TBC</a:t>
            </a:r>
            <a:endParaRPr/>
          </a:p>
        </p:txBody>
      </p:sp>
      <p:pic>
        <p:nvPicPr>
          <p:cNvPr id="206" name="Google Shape;20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962150"/>
            <a:ext cx="7391400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2"/>
          <p:cNvSpPr txBox="1"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AutoNum type="alphaLcPeriod"/>
            </a:pPr>
            <a:r>
              <a:rPr lang="id-ID"/>
              <a:t>Pengobatan</a:t>
            </a:r>
            <a:endParaRPr/>
          </a:p>
          <a:p>
            <a:pPr marL="457200" lvl="0" indent="-457200" algn="l" rtl="0"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lphaLcPeriod"/>
            </a:pPr>
            <a:r>
              <a:rPr lang="id-ID"/>
              <a:t>Pengawas minum obat (PMO)</a:t>
            </a:r>
            <a:endParaRPr/>
          </a:p>
          <a:p>
            <a:pPr marL="457200" lvl="0" indent="-457200" algn="l" rtl="0"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lphaLcPeriod"/>
            </a:pPr>
            <a:r>
              <a:rPr lang="id-ID"/>
              <a:t>Pemantauan pengobatan</a:t>
            </a:r>
            <a:endParaRPr/>
          </a:p>
          <a:p>
            <a:pPr marL="457200" lvl="0" indent="-457200" algn="l" rtl="0"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lphaLcPeriod"/>
            </a:pPr>
            <a:r>
              <a:rPr lang="id-ID"/>
              <a:t>TB resisten obat (TB-RO)</a:t>
            </a:r>
            <a:endParaRPr/>
          </a:p>
        </p:txBody>
      </p:sp>
      <p:sp>
        <p:nvSpPr>
          <p:cNvPr id="212" name="Google Shape;212;p22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4. TATALAKSANA TBC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a. Pengobatan TBC</a:t>
            </a:r>
            <a:endParaRPr/>
          </a:p>
        </p:txBody>
      </p:sp>
      <p:sp>
        <p:nvSpPr>
          <p:cNvPr id="218" name="Google Shape;218;p23"/>
          <p:cNvSpPr txBox="1">
            <a:spLocks noGrp="1"/>
          </p:cNvSpPr>
          <p:nvPr>
            <p:ph type="body" idx="1"/>
          </p:nvPr>
        </p:nvSpPr>
        <p:spPr>
          <a:xfrm>
            <a:off x="457200" y="2009394"/>
            <a:ext cx="3822192" cy="258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ct val="100000"/>
              <a:buChar char="*"/>
            </a:pPr>
            <a:r>
              <a:rPr lang="id-ID" dirty="0"/>
              <a:t>Pengobatan TBC sensitif obat selama </a:t>
            </a:r>
            <a:r>
              <a:rPr lang="id-ID" dirty="0" smtClean="0"/>
              <a:t>6-</a:t>
            </a:r>
            <a:r>
              <a:rPr lang="en-US" dirty="0" smtClean="0"/>
              <a:t>9</a:t>
            </a:r>
            <a:r>
              <a:rPr lang="id-ID" dirty="0" smtClean="0"/>
              <a:t> </a:t>
            </a:r>
            <a:r>
              <a:rPr lang="id-ID" dirty="0"/>
              <a:t>bulan:</a:t>
            </a:r>
            <a:endParaRPr dirty="0"/>
          </a:p>
          <a:p>
            <a:pPr marL="576263" lvl="1" indent="-274319" algn="l" rtl="0">
              <a:spcBef>
                <a:spcPts val="275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id-ID" dirty="0"/>
              <a:t>Tahap awal: 4 jenis obat dan diminum setiap hari, selama </a:t>
            </a:r>
            <a:r>
              <a:rPr lang="id-ID" dirty="0" smtClean="0"/>
              <a:t>2 </a:t>
            </a:r>
            <a:r>
              <a:rPr lang="id-ID" dirty="0"/>
              <a:t>bulan.</a:t>
            </a:r>
            <a:endParaRPr dirty="0"/>
          </a:p>
          <a:p>
            <a:pPr marL="855663" lvl="2" indent="-228600" algn="l" rtl="0">
              <a:spcBef>
                <a:spcPts val="25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id-ID" dirty="0"/>
              <a:t>Isoniasida (INH)</a:t>
            </a:r>
            <a:endParaRPr dirty="0"/>
          </a:p>
          <a:p>
            <a:pPr marL="855663" lvl="2" indent="-228600" algn="l" rtl="0">
              <a:spcBef>
                <a:spcPts val="25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id-ID" dirty="0"/>
              <a:t>Rifampicin (R)</a:t>
            </a:r>
            <a:endParaRPr dirty="0"/>
          </a:p>
          <a:p>
            <a:pPr marL="855663" lvl="2" indent="-228600" algn="l" rtl="0">
              <a:spcBef>
                <a:spcPts val="25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id-ID" dirty="0"/>
              <a:t>Pirazinamide (P)</a:t>
            </a:r>
            <a:endParaRPr dirty="0"/>
          </a:p>
          <a:p>
            <a:pPr marL="855663" lvl="2" indent="-228600" algn="l" rtl="0">
              <a:spcBef>
                <a:spcPts val="25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id-ID" dirty="0"/>
              <a:t>Ethambutol (E)</a:t>
            </a:r>
            <a:endParaRPr dirty="0"/>
          </a:p>
          <a:p>
            <a:pPr marL="576263" lvl="1" indent="-274319" algn="l" rtl="0">
              <a:spcBef>
                <a:spcPts val="275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id-ID" dirty="0"/>
              <a:t>Tahap lanjutan: 2 jenis obat dan diminum 3 kali perminggu, selama </a:t>
            </a:r>
            <a:r>
              <a:rPr lang="id-ID" dirty="0" smtClean="0"/>
              <a:t>4 </a:t>
            </a:r>
            <a:r>
              <a:rPr lang="id-ID" dirty="0"/>
              <a:t>bulan.</a:t>
            </a:r>
            <a:endParaRPr dirty="0"/>
          </a:p>
          <a:p>
            <a:pPr marL="855663" lvl="2" indent="-228600" algn="l" rtl="0">
              <a:spcBef>
                <a:spcPts val="25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id-ID" dirty="0"/>
              <a:t>Isoniasida (INH)</a:t>
            </a:r>
            <a:endParaRPr dirty="0"/>
          </a:p>
          <a:p>
            <a:pPr marL="855663" lvl="2" indent="-228600" algn="l" rtl="0">
              <a:spcBef>
                <a:spcPts val="25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id-ID" dirty="0"/>
              <a:t>Rifampicin (R).</a:t>
            </a:r>
            <a:endParaRPr dirty="0"/>
          </a:p>
        </p:txBody>
      </p:sp>
      <p:pic>
        <p:nvPicPr>
          <p:cNvPr id="219" name="Google Shape;21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2038350"/>
            <a:ext cx="21336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81800" y="2038350"/>
            <a:ext cx="1939404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b. Pengawas minum obat</a:t>
            </a:r>
            <a:endParaRPr/>
          </a:p>
        </p:txBody>
      </p:sp>
      <p:sp>
        <p:nvSpPr>
          <p:cNvPr id="226" name="Google Shape;226;p24"/>
          <p:cNvSpPr txBox="1">
            <a:spLocks noGrp="1"/>
          </p:cNvSpPr>
          <p:nvPr>
            <p:ph type="body" idx="1"/>
          </p:nvPr>
        </p:nvSpPr>
        <p:spPr>
          <a:xfrm>
            <a:off x="676655" y="2009394"/>
            <a:ext cx="3822192" cy="258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id-ID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Adalah seseorang yang secara sukarela mendampingi pasien TBC menelan obat.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id-ID" sz="1200">
                <a:latin typeface="Arial"/>
                <a:ea typeface="Arial"/>
                <a:cs typeface="Arial"/>
                <a:sym typeface="Arial"/>
              </a:rPr>
              <a:t>Tugas :</a:t>
            </a:r>
            <a:endParaRPr/>
          </a:p>
          <a:p>
            <a:pPr marL="269875" lvl="0" indent="-269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id-ID" sz="1200">
                <a:latin typeface="Arial"/>
                <a:ea typeface="Arial"/>
                <a:cs typeface="Arial"/>
                <a:sym typeface="Arial"/>
              </a:rPr>
              <a:t>Memastikan pasien menelan obat sesuai aturan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269875" lvl="0" indent="-269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id-ID" sz="1200">
                <a:latin typeface="Arial"/>
                <a:ea typeface="Arial"/>
                <a:cs typeface="Arial"/>
                <a:sym typeface="Arial"/>
              </a:rPr>
              <a:t>Mendampingi dan memberikan dukungan moral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269875" lvl="0" indent="-269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id-ID" sz="1200">
                <a:latin typeface="Arial"/>
                <a:ea typeface="Arial"/>
                <a:cs typeface="Arial"/>
                <a:sym typeface="Arial"/>
              </a:rPr>
              <a:t>Mengingatkan pasien TBC untuk mengambil obat dan periksa ulang dahak sesuai jadwal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269875" lvl="0" indent="-269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id-ID" sz="1200">
                <a:latin typeface="Arial"/>
                <a:ea typeface="Arial"/>
                <a:cs typeface="Arial"/>
                <a:sym typeface="Arial"/>
              </a:rPr>
              <a:t>Menemukan dan mengenali gejala-gejala efek samping obat  dan merujuk ke Sarana Pelayanan Kesehatan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269875" lvl="0" indent="-269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id-ID" sz="1200">
                <a:latin typeface="Arial"/>
                <a:ea typeface="Arial"/>
                <a:cs typeface="Arial"/>
                <a:sym typeface="Arial"/>
              </a:rPr>
              <a:t>Memberikan penyuluhan tentang TBC kepada keluarga pasien atau orang yang tinggal serumah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274320" lvl="0" indent="-198120" algn="l" rtl="0">
              <a:spcBef>
                <a:spcPts val="240"/>
              </a:spcBef>
              <a:spcAft>
                <a:spcPts val="0"/>
              </a:spcAft>
              <a:buSzPts val="1200"/>
              <a:buNone/>
            </a:pPr>
            <a:endParaRPr sz="1200"/>
          </a:p>
        </p:txBody>
      </p:sp>
      <p:pic>
        <p:nvPicPr>
          <p:cNvPr id="227" name="Google Shape;227;p24"/>
          <p:cNvPicPr preferRelativeResize="0"/>
          <p:nvPr/>
        </p:nvPicPr>
        <p:blipFill rotWithShape="1">
          <a:blip r:embed="rId3">
            <a:alphaModFix/>
          </a:blip>
          <a:srcRect t="9416"/>
          <a:stretch/>
        </p:blipFill>
        <p:spPr>
          <a:xfrm>
            <a:off x="4640275" y="2038350"/>
            <a:ext cx="3840398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 txBox="1"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id-ID" dirty="0"/>
              <a:t>TBC dewasa</a:t>
            </a:r>
            <a:endParaRPr dirty="0"/>
          </a:p>
          <a:p>
            <a:pPr marL="446088" lvl="0" indent="0" algn="l" rtl="0">
              <a:spcBef>
                <a:spcPts val="336"/>
              </a:spcBef>
              <a:spcAft>
                <a:spcPts val="0"/>
              </a:spcAft>
              <a:buSzPct val="100000"/>
              <a:buNone/>
            </a:pPr>
            <a:r>
              <a:rPr lang="id-ID" dirty="0"/>
              <a:t>Pemeriksaan dahak mikroskopis:</a:t>
            </a:r>
            <a:endParaRPr dirty="0"/>
          </a:p>
          <a:p>
            <a:pPr marL="788988" lvl="0" indent="-342900" algn="l" rtl="0">
              <a:spcBef>
                <a:spcPts val="336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id-ID" dirty="0"/>
              <a:t>Pada bulan ke dua (untuk pengobatan kategori 1</a:t>
            </a:r>
            <a:r>
              <a:rPr lang="id-ID" dirty="0" smtClean="0"/>
              <a:t>)</a:t>
            </a:r>
            <a:endParaRPr dirty="0"/>
          </a:p>
          <a:p>
            <a:pPr marL="788988" lvl="0" indent="-342900" algn="l" rtl="0">
              <a:spcBef>
                <a:spcPts val="336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id-ID" dirty="0"/>
              <a:t>Bulan ke lima (konfirmasi bakteriologis)</a:t>
            </a:r>
            <a:endParaRPr dirty="0"/>
          </a:p>
          <a:p>
            <a:pPr marL="788988" lvl="0" indent="-342900" algn="l" rtl="0">
              <a:spcBef>
                <a:spcPts val="336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id-ID" dirty="0"/>
              <a:t>Akhir pengobatan (konfirmasi bakteriologis)</a:t>
            </a:r>
            <a:endParaRPr dirty="0"/>
          </a:p>
          <a:p>
            <a:pPr marL="457200" lvl="0" indent="-457200" algn="l" rtl="0">
              <a:spcBef>
                <a:spcPts val="336"/>
              </a:spcBef>
              <a:spcAft>
                <a:spcPts val="0"/>
              </a:spcAft>
              <a:buSzPct val="100000"/>
              <a:buFont typeface="Arial"/>
              <a:buAutoNum type="arabicPeriod" startAt="2"/>
            </a:pPr>
            <a:r>
              <a:rPr lang="id-ID" dirty="0"/>
              <a:t>TBC anak:</a:t>
            </a:r>
            <a:endParaRPr dirty="0"/>
          </a:p>
          <a:p>
            <a:pPr marL="804863" lvl="0" indent="-358775" algn="l" rtl="0">
              <a:spcBef>
                <a:spcPts val="336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id-ID" dirty="0"/>
              <a:t>Perkembangan kondisi anak</a:t>
            </a:r>
            <a:endParaRPr dirty="0"/>
          </a:p>
          <a:p>
            <a:pPr marL="804863" lvl="0" indent="-358775" algn="l" rtl="0">
              <a:spcBef>
                <a:spcPts val="336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id-ID" dirty="0"/>
              <a:t>Peningkatan berat badan</a:t>
            </a:r>
            <a:endParaRPr dirty="0"/>
          </a:p>
        </p:txBody>
      </p:sp>
      <p:sp>
        <p:nvSpPr>
          <p:cNvPr id="233" name="Google Shape;233;p25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id-ID" sz="3600"/>
              <a:t>c. Pemantauan kemajuan pengobatan</a:t>
            </a:r>
            <a:endParaRPr sz="3600"/>
          </a:p>
        </p:txBody>
      </p:sp>
      <p:pic>
        <p:nvPicPr>
          <p:cNvPr id="234" name="Google Shape;234;p25"/>
          <p:cNvPicPr preferRelativeResize="0"/>
          <p:nvPr/>
        </p:nvPicPr>
        <p:blipFill rotWithShape="1">
          <a:blip r:embed="rId3">
            <a:alphaModFix/>
          </a:blip>
          <a:srcRect r="50000"/>
          <a:stretch/>
        </p:blipFill>
        <p:spPr>
          <a:xfrm>
            <a:off x="7252855" y="2919846"/>
            <a:ext cx="1433945" cy="1996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6"/>
          <p:cNvSpPr txBox="1"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ct val="100000"/>
              <a:buChar char="*"/>
            </a:pPr>
            <a:r>
              <a:rPr lang="id-ID" dirty="0"/>
              <a:t>Adalah kondisi kuman </a:t>
            </a:r>
            <a:r>
              <a:rPr lang="id-ID" i="1" dirty="0"/>
              <a:t>M. Tuberculosis </a:t>
            </a:r>
            <a:r>
              <a:rPr lang="id-ID" dirty="0"/>
              <a:t>sudah kebal terhadap obat anti tuberkul0sis (OAT).</a:t>
            </a:r>
            <a:endParaRPr dirty="0"/>
          </a:p>
          <a:p>
            <a:pPr marL="274320" lvl="0" indent="-274320" algn="l" rtl="0">
              <a:spcBef>
                <a:spcPts val="408"/>
              </a:spcBef>
              <a:spcAft>
                <a:spcPts val="0"/>
              </a:spcAft>
              <a:buSzPct val="100000"/>
              <a:buChar char="*"/>
            </a:pPr>
            <a:r>
              <a:rPr lang="id-ID" dirty="0"/>
              <a:t>Disebabkan oleh penatalaksanaan yang tidak tepat, misalnya:</a:t>
            </a:r>
            <a:endParaRPr dirty="0"/>
          </a:p>
          <a:p>
            <a:pPr marL="576263" lvl="1" indent="-274320" algn="l" rtl="0">
              <a:spcBef>
                <a:spcPts val="374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id-ID" dirty="0"/>
              <a:t>Kualitas obat rendah</a:t>
            </a:r>
            <a:endParaRPr dirty="0"/>
          </a:p>
          <a:p>
            <a:pPr marL="576263" lvl="1" indent="-274320" algn="l" rtl="0">
              <a:spcBef>
                <a:spcPts val="374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id-ID" dirty="0"/>
              <a:t>Putus minum obat</a:t>
            </a:r>
            <a:endParaRPr dirty="0"/>
          </a:p>
          <a:p>
            <a:pPr marL="576263" lvl="1" indent="-274320" algn="l" rtl="0">
              <a:spcBef>
                <a:spcPts val="374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id-ID" dirty="0"/>
              <a:t>Pengobatan tidak standard (dosis, jangka waktu, jenis obat)</a:t>
            </a:r>
            <a:endParaRPr dirty="0"/>
          </a:p>
          <a:p>
            <a:pPr marL="274320" lvl="0" indent="-274320" algn="l" rtl="0">
              <a:spcBef>
                <a:spcPts val="408"/>
              </a:spcBef>
              <a:spcAft>
                <a:spcPts val="0"/>
              </a:spcAft>
              <a:buSzPct val="100000"/>
              <a:buChar char="*"/>
            </a:pPr>
            <a:r>
              <a:rPr lang="id-ID" dirty="0"/>
              <a:t>Membutuhkan pengobatan </a:t>
            </a:r>
            <a:r>
              <a:rPr lang="en-US" dirty="0" smtClean="0"/>
              <a:t>6</a:t>
            </a:r>
            <a:r>
              <a:rPr lang="id-ID" dirty="0" smtClean="0"/>
              <a:t>-24 </a:t>
            </a:r>
            <a:r>
              <a:rPr lang="id-ID" dirty="0"/>
              <a:t>bulan.</a:t>
            </a:r>
            <a:endParaRPr dirty="0"/>
          </a:p>
          <a:p>
            <a:pPr marL="0" lvl="0" indent="0" algn="l" rtl="0">
              <a:spcBef>
                <a:spcPts val="408"/>
              </a:spcBef>
              <a:spcAft>
                <a:spcPts val="0"/>
              </a:spcAft>
              <a:buSzPct val="100000"/>
              <a:buNone/>
            </a:pPr>
            <a:endParaRPr dirty="0"/>
          </a:p>
        </p:txBody>
      </p:sp>
      <p:sp>
        <p:nvSpPr>
          <p:cNvPr id="240" name="Google Shape;240;p26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d. TBC resisten obat (TB-RO)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7"/>
          <p:cNvSpPr txBox="1"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400"/>
              <a:buChar char="*"/>
            </a:pPr>
            <a:r>
              <a:rPr lang="id-ID"/>
              <a:t>Adalah penyakit yang diderita oleh seseorang yang dapat mempercepat  atau mempermudah timbulnya penyakit TBC.</a:t>
            </a:r>
            <a:endParaRPr/>
          </a:p>
          <a:p>
            <a:pPr marL="759143" lvl="1" indent="-457200" algn="l" rtl="0">
              <a:spcBef>
                <a:spcPts val="440"/>
              </a:spcBef>
              <a:spcAft>
                <a:spcPts val="0"/>
              </a:spcAft>
              <a:buSzPts val="2200"/>
              <a:buFont typeface="Arial"/>
              <a:buAutoNum type="arabicPeriod"/>
            </a:pPr>
            <a:r>
              <a:rPr lang="id-ID"/>
              <a:t>Infeksi HIV / AIDS</a:t>
            </a:r>
            <a:endParaRPr/>
          </a:p>
          <a:p>
            <a:pPr marL="759143" lvl="1" indent="-457200" algn="l" rtl="0">
              <a:spcBef>
                <a:spcPts val="440"/>
              </a:spcBef>
              <a:spcAft>
                <a:spcPts val="0"/>
              </a:spcAft>
              <a:buSzPts val="2200"/>
              <a:buFont typeface="Arial"/>
              <a:buAutoNum type="arabicPeriod"/>
            </a:pPr>
            <a:r>
              <a:rPr lang="id-ID"/>
              <a:t>Kencing manis / Diabetes mellitus / DM</a:t>
            </a:r>
            <a:endParaRPr/>
          </a:p>
          <a:p>
            <a:pPr marL="301943" lvl="1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id-ID" b="1"/>
              <a:t>Tidak harus menunjukkan gejala batuk.</a:t>
            </a:r>
            <a:endParaRPr/>
          </a:p>
          <a:p>
            <a:pPr marL="301943" lvl="1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</p:txBody>
      </p:sp>
      <p:sp>
        <p:nvSpPr>
          <p:cNvPr id="246" name="Google Shape;246;p27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5. KOMORBID TBC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8"/>
          <p:cNvSpPr txBox="1"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400"/>
              <a:buChar char="*"/>
            </a:pPr>
            <a:r>
              <a:rPr lang="id-ID" dirty="0"/>
              <a:t>Penderita HIV akan mempunyai risiko 20-37 kali dibandingkan dengan yang tidak terinfeksi HIV.</a:t>
            </a:r>
            <a:endParaRPr dirty="0"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400"/>
              <a:buChar char="*"/>
            </a:pPr>
            <a:r>
              <a:rPr lang="id-ID" dirty="0" smtClean="0"/>
              <a:t>Pasien </a:t>
            </a:r>
            <a:r>
              <a:rPr lang="id-ID" dirty="0"/>
              <a:t>TBC harus diperiksa HIV serta sebaliknya.</a:t>
            </a:r>
            <a:endParaRPr dirty="0"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400"/>
              <a:buChar char="*"/>
            </a:pPr>
            <a:endParaRPr dirty="0"/>
          </a:p>
        </p:txBody>
      </p:sp>
      <p:sp>
        <p:nvSpPr>
          <p:cNvPr id="252" name="Google Shape;252;p28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Infeksi HIV / AIDS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9"/>
          <p:cNvSpPr txBox="1"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400"/>
              <a:buChar char="*"/>
            </a:pPr>
            <a:r>
              <a:rPr lang="id-ID"/>
              <a:t>Penderita DM mempunyai risiko 3 kali lebih tinggi terkena TBC.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400"/>
              <a:buChar char="*"/>
            </a:pPr>
            <a:r>
              <a:rPr lang="id-ID"/>
              <a:t>Semua penderita DM harus diperiksa TBC serta sebaliknya.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400"/>
              <a:buChar char="*"/>
            </a:pPr>
            <a:r>
              <a:rPr lang="id-ID"/>
              <a:t>Akan membantu proses penyembuhan.</a:t>
            </a:r>
            <a:endParaRPr/>
          </a:p>
          <a:p>
            <a:pPr marL="274320" lvl="0" indent="-12192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258" name="Google Shape;258;p29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id-ID" sz="3600"/>
              <a:t>Kencing Manis / Diabetes mellitus / DM</a:t>
            </a:r>
            <a:endParaRPr sz="3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id-ID" sz="4000"/>
              <a:t>6.PENCEGAHAN PENULARAN TBC</a:t>
            </a:r>
            <a:endParaRPr sz="4000"/>
          </a:p>
        </p:txBody>
      </p:sp>
      <p:pic>
        <p:nvPicPr>
          <p:cNvPr id="264" name="Google Shape;264;p3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657350"/>
            <a:ext cx="1813560" cy="1363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3181350"/>
            <a:ext cx="1868091" cy="1602858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0"/>
          <p:cNvSpPr txBox="1"/>
          <p:nvPr/>
        </p:nvSpPr>
        <p:spPr>
          <a:xfrm>
            <a:off x="2514600" y="1657350"/>
            <a:ext cx="106680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Minum obat teratur sampai sembuh</a:t>
            </a:r>
            <a:endParaRPr sz="18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0"/>
          <p:cNvSpPr txBox="1"/>
          <p:nvPr/>
        </p:nvSpPr>
        <p:spPr>
          <a:xfrm>
            <a:off x="2535382" y="3190008"/>
            <a:ext cx="1122218" cy="1745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Menutup mulut saat bersin atau batuk</a:t>
            </a:r>
            <a:endParaRPr sz="1800" dirty="0">
              <a:solidFill>
                <a:schemeClr val="bg2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6200" y="1705891"/>
            <a:ext cx="1752600" cy="138024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0"/>
          <p:cNvSpPr txBox="1"/>
          <p:nvPr/>
        </p:nvSpPr>
        <p:spPr>
          <a:xfrm>
            <a:off x="5867400" y="1657350"/>
            <a:ext cx="144780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 dirty="0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Tidak membuang dahak disembarang tempat</a:t>
            </a:r>
            <a:endParaRPr sz="1800" dirty="0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0"/>
          <p:cNvSpPr txBox="1"/>
          <p:nvPr/>
        </p:nvSpPr>
        <p:spPr>
          <a:xfrm>
            <a:off x="3810000" y="3181350"/>
            <a:ext cx="5181600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 dirty="0">
                <a:solidFill>
                  <a:srgbClr val="7030A0"/>
                </a:solidFill>
                <a:sym typeface="Arial"/>
              </a:rPr>
              <a:t>Perilaku Hidup Bersih dan sehat :</a:t>
            </a:r>
            <a:endParaRPr dirty="0">
              <a:solidFill>
                <a:srgbClr val="7030A0"/>
              </a:solidFill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id-ID" sz="1800" dirty="0">
                <a:solidFill>
                  <a:srgbClr val="7030A0"/>
                </a:solidFill>
                <a:sym typeface="Arial"/>
              </a:rPr>
              <a:t>Menjemur peralatan tidur</a:t>
            </a:r>
            <a:endParaRPr dirty="0">
              <a:solidFill>
                <a:srgbClr val="7030A0"/>
              </a:solidFill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id-ID" sz="1800" dirty="0">
                <a:solidFill>
                  <a:srgbClr val="7030A0"/>
                </a:solidFill>
                <a:sym typeface="Arial"/>
              </a:rPr>
              <a:t>Ventilasi kamar</a:t>
            </a:r>
            <a:endParaRPr dirty="0">
              <a:solidFill>
                <a:srgbClr val="7030A0"/>
              </a:solidFill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id-ID" sz="1800" dirty="0">
                <a:solidFill>
                  <a:srgbClr val="7030A0"/>
                </a:solidFill>
                <a:sym typeface="Arial"/>
              </a:rPr>
              <a:t>Makanan bergizi</a:t>
            </a:r>
            <a:endParaRPr dirty="0">
              <a:solidFill>
                <a:srgbClr val="7030A0"/>
              </a:solidFill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id-ID" sz="1800" dirty="0">
                <a:solidFill>
                  <a:srgbClr val="7030A0"/>
                </a:solidFill>
                <a:sym typeface="Arial"/>
              </a:rPr>
              <a:t>Olahraga teratur</a:t>
            </a:r>
            <a:endParaRPr dirty="0">
              <a:solidFill>
                <a:srgbClr val="7030A0"/>
              </a:solidFill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id-ID" sz="180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Tidak merokok dan minum minuman beralkohol</a:t>
            </a:r>
            <a:endParaRPr sz="1800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1"/>
          <p:cNvSpPr txBox="1">
            <a:spLocks noGrp="1"/>
          </p:cNvSpPr>
          <p:nvPr>
            <p:ph type="body" idx="1"/>
          </p:nvPr>
        </p:nvSpPr>
        <p:spPr>
          <a:xfrm>
            <a:off x="883227" y="1193292"/>
            <a:ext cx="7397174" cy="340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000"/>
              <a:buChar char="*"/>
            </a:pPr>
            <a:r>
              <a:rPr lang="id-ID" sz="2000" dirty="0"/>
              <a:t>Jika sedang menderita batuk sebaiknya menggunakan masker.</a:t>
            </a:r>
            <a:endParaRPr dirty="0"/>
          </a:p>
          <a:p>
            <a:pPr marL="274320" lvl="0" indent="-274320" algn="l" rtl="0">
              <a:spcBef>
                <a:spcPts val="400"/>
              </a:spcBef>
              <a:spcAft>
                <a:spcPts val="0"/>
              </a:spcAft>
              <a:buSzPts val="2000"/>
              <a:buChar char="*"/>
            </a:pPr>
            <a:r>
              <a:rPr lang="id-ID" sz="2000" dirty="0"/>
              <a:t>Tutup mulut dan hidung saat batuk (dengan tisue, sapu  tangan atau lengan bagian dalam).</a:t>
            </a:r>
            <a:endParaRPr dirty="0"/>
          </a:p>
          <a:p>
            <a:pPr marL="274320" lvl="0" indent="-274320" algn="l" rtl="0">
              <a:spcBef>
                <a:spcPts val="400"/>
              </a:spcBef>
              <a:spcAft>
                <a:spcPts val="0"/>
              </a:spcAft>
              <a:buSzPts val="2000"/>
              <a:buChar char="*"/>
            </a:pPr>
            <a:r>
              <a:rPr lang="id-ID" sz="2000" dirty="0"/>
              <a:t>Cuci tangan dengan air mengalir dan sabun.</a:t>
            </a:r>
            <a:endParaRPr dirty="0"/>
          </a:p>
          <a:p>
            <a:pPr marL="274320" lvl="0" indent="-147320" algn="l" rtl="0"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276" name="Google Shape;276;p31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ETIKA BATUK </a:t>
            </a:r>
            <a:endParaRPr/>
          </a:p>
        </p:txBody>
      </p:sp>
      <p:pic>
        <p:nvPicPr>
          <p:cNvPr id="277" name="Google Shape;277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94001" y="3309004"/>
            <a:ext cx="1676400" cy="1160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2374" y="3309004"/>
            <a:ext cx="1589227" cy="116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99001" y="3309004"/>
            <a:ext cx="1676400" cy="1160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96948" y="3318088"/>
            <a:ext cx="1752600" cy="1160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2"/>
          <p:cNvSpPr txBox="1"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id-ID"/>
              <a:t>Sebutkan gejala –gejala penyakit TBC pada orang dewasa!</a:t>
            </a:r>
            <a:endParaRPr/>
          </a:p>
          <a:p>
            <a:pPr marL="457200" lvl="0" indent="-457200" algn="l" rtl="0"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id-ID"/>
              <a:t>Bagaimana cara penularan penyakit TBC ?</a:t>
            </a:r>
            <a:endParaRPr/>
          </a:p>
          <a:p>
            <a:pPr marL="457200" lvl="0" indent="-457200" algn="l" rtl="0"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id-ID"/>
              <a:t>Bagaimana cara mencegah terjadinya penularan penyakit TBC di masyarakat?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286" name="Google Shape;286;p32"/>
          <p:cNvSpPr txBox="1"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d-ID"/>
              <a:t>EVALUASI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33" descr="Hasil gambar untuk gambar penularan tbc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9097" b="19097"/>
          <a:stretch/>
        </p:blipFill>
        <p:spPr>
          <a:xfrm>
            <a:off x="2227695" y="1283001"/>
            <a:ext cx="4391313" cy="2582417"/>
          </a:xfrm>
          <a:prstGeom prst="rect">
            <a:avLst/>
          </a:prstGeom>
          <a:noFill/>
          <a:ln>
            <a:noFill/>
          </a:ln>
          <a:effectLst>
            <a:reflection stA="30000" endPos="30000" dist="5000" dir="5400000" sy="-100000" algn="bl" rotWithShape="0"/>
          </a:effectLst>
        </p:spPr>
      </p:pic>
      <p:sp>
        <p:nvSpPr>
          <p:cNvPr id="295" name="Google Shape;295;p33"/>
          <p:cNvSpPr txBox="1"/>
          <p:nvPr/>
        </p:nvSpPr>
        <p:spPr>
          <a:xfrm>
            <a:off x="1900767" y="597477"/>
            <a:ext cx="48768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800" b="1" dirty="0" smtClean="0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TERIMA KASIH</a:t>
            </a:r>
            <a:endParaRPr sz="4800" b="1" dirty="0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aveform">
  <a:themeElements>
    <a:clrScheme name="Waveform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3074</TotalTime>
  <Words>736</Words>
  <Application>Microsoft Office PowerPoint</Application>
  <PresentationFormat>On-screen Show (16:9)</PresentationFormat>
  <Paragraphs>120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Courier New</vt:lpstr>
      <vt:lpstr>Noto Sans Symbols</vt:lpstr>
      <vt:lpstr>Waveform</vt:lpstr>
      <vt:lpstr>INFORMASI DASAR PENYAKIT TUBERKULOSIS (TBC)</vt:lpstr>
      <vt:lpstr>TUJUAN PEMBELAJARAN</vt:lpstr>
      <vt:lpstr>TUBERKULOSIS (TBC)</vt:lpstr>
      <vt:lpstr>GAMBAR MACAM-MACAM TBC</vt:lpstr>
      <vt:lpstr>1. GEJALA  TBC PADA ORANG DEWASA</vt:lpstr>
      <vt:lpstr>GEJALA TBC PADA ANAK</vt:lpstr>
      <vt:lpstr>2. PENULARAN TBC</vt:lpstr>
      <vt:lpstr>3. PEMERIKSAAN TBC</vt:lpstr>
      <vt:lpstr>4. TATALAKSANA TBC</vt:lpstr>
      <vt:lpstr>a. Pengobatan TBC</vt:lpstr>
      <vt:lpstr>b. Pengawas minum obat</vt:lpstr>
      <vt:lpstr>c. Pemantauan kemajuan pengobatan</vt:lpstr>
      <vt:lpstr>d. TBC resisten obat (TB-RO)</vt:lpstr>
      <vt:lpstr>5. KOMORBID TBC</vt:lpstr>
      <vt:lpstr>Infeksi HIV / AIDS</vt:lpstr>
      <vt:lpstr>Kencing Manis / Diabetes mellitus / DM</vt:lpstr>
      <vt:lpstr>6.PENCEGAHAN PENULARAN TBC</vt:lpstr>
      <vt:lpstr>ETIKA BATUK </vt:lpstr>
      <vt:lpstr>EVALUASI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INFORMASI DASAR PENYAKIT TUBERKULOSIS (TBC)</dc:title>
  <cp:lastModifiedBy>Windows 10</cp:lastModifiedBy>
  <cp:revision>13</cp:revision>
  <cp:lastPrinted>2025-09-24T07:26:26Z</cp:lastPrinted>
  <dcterms:modified xsi:type="dcterms:W3CDTF">2025-09-24T07:45:09Z</dcterms:modified>
</cp:coreProperties>
</file>